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3.jpg" ContentType="image/pn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9" r:id="rId4"/>
    <p:sldId id="269" r:id="rId5"/>
    <p:sldId id="262" r:id="rId6"/>
    <p:sldId id="270" r:id="rId7"/>
    <p:sldId id="261" r:id="rId8"/>
    <p:sldId id="273" r:id="rId9"/>
    <p:sldId id="267" r:id="rId10"/>
    <p:sldId id="274" r:id="rId11"/>
    <p:sldId id="260" r:id="rId12"/>
    <p:sldId id="266" r:id="rId13"/>
    <p:sldId id="268" r:id="rId14"/>
    <p:sldId id="27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0596" autoAdjust="0"/>
  </p:normalViewPr>
  <p:slideViewPr>
    <p:cSldViewPr snapToGrid="0">
      <p:cViewPr varScale="1">
        <p:scale>
          <a:sx n="58" d="100"/>
          <a:sy n="58" d="100"/>
        </p:scale>
        <p:origin x="260" y="5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51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D96106-8FF9-444A-98C3-DC05D2705ED2}" type="datetimeFigureOut">
              <a:rPr lang="en-GB" smtClean="0"/>
              <a:t>22/08/2018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4B7CC8-89DC-40C1-8AD2-1781DE8DD1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7359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Presidential medal of freedom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B7CC8-89DC-40C1-8AD2-1781DE8DD16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00160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https://www.youtube.com/watch?v=ndvmFlg1WmE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B7CC8-89DC-40C1-8AD2-1781DE8DD16B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8352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hu-HU" dirty="0"/>
              <a:t>US air force defense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B7CC8-89DC-40C1-8AD2-1781DE8DD16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2787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hu-HU" dirty="0"/>
              <a:t>US air force defense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B7CC8-89DC-40C1-8AD2-1781DE8DD16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583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does not need airconditioning, 360 kg</a:t>
            </a:r>
          </a:p>
          <a:p>
            <a:r>
              <a:rPr lang="hu-HU" dirty="0"/>
              <a:t>had no indexing for data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B7CC8-89DC-40C1-8AD2-1781DE8DD16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32874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hu-HU" dirty="0"/>
              <a:t>US air force defense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B7CC8-89DC-40C1-8AD2-1781DE8DD16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15662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20+ sites</a:t>
            </a:r>
          </a:p>
          <a:p>
            <a:r>
              <a:rPr lang="hu-HU" dirty="0"/>
              <a:t>2000 m</a:t>
            </a:r>
            <a:r>
              <a:rPr lang="hu-HU" baseline="30000" dirty="0"/>
              <a:t>2</a:t>
            </a:r>
            <a:endParaRPr lang="en-GB" baseline="30000" dirty="0"/>
          </a:p>
          <a:p>
            <a:r>
              <a:rPr lang="hu-HU" dirty="0"/>
              <a:t>obselete in 1963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B7CC8-89DC-40C1-8AD2-1781DE8DD16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2217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hu-HU" dirty="0"/>
              <a:t>AGC demoted to support, every main calculation received from Earth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B7CC8-89DC-40C1-8AD2-1781DE8DD16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90491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Photo from Flickr by Eric Chaltron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B7CC8-89DC-40C1-8AD2-1781DE8DD16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04179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there was no specification in the 1961 contract, what does the computer have to perform; 10 month prior finished program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B7CC8-89DC-40C1-8AD2-1781DE8DD16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3866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D5ADD-95DC-4038-A38E-96A9AA8C70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F61373-8822-44D0-98A7-8BDCE5146B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9A2DCC-9704-42E0-90A4-7DB07CE71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EE8A-CED5-4CBC-A578-2339B1A9DAFF}" type="datetimeFigureOut">
              <a:rPr lang="en-GB" smtClean="0"/>
              <a:t>22/08/2018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F294B-2DEE-4EE0-938B-24995E601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59712-C6EB-4C3A-A56A-ED4023F83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159A7-0BCB-4A5A-8FFC-C5BEA6B893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8475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6AD76-519F-4E8B-B3A5-D0799644D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C84815-5D68-4BF6-BFA2-FEC00881CC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2896C1-0751-4F87-8CDD-E4458CB50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EE8A-CED5-4CBC-A578-2339B1A9DAFF}" type="datetimeFigureOut">
              <a:rPr lang="en-GB" smtClean="0"/>
              <a:t>22/08/2018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30F203-6FA1-4878-AE98-A53215332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7D899-0839-480B-B20A-49615F3D7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159A7-0BCB-4A5A-8FFC-C5BEA6B893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0781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E0980A-8BC5-47F0-B9E2-3B25F820B9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F66F9D-1D53-436A-B526-1A6E2E29BB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B7E77-FB60-42BD-9FEE-93AAF8EAF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EE8A-CED5-4CBC-A578-2339B1A9DAFF}" type="datetimeFigureOut">
              <a:rPr lang="en-GB" smtClean="0"/>
              <a:t>22/08/2018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BB425-7775-4419-AA98-7212E3A6B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54191-C094-4F8B-A306-EF2FE6BAA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159A7-0BCB-4A5A-8FFC-C5BEA6B893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788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28AF5-8C69-47A0-B88E-F8E2F63BF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5623E-682F-4572-B5BC-C1180F59A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25BD0-8D7F-46AF-97D2-E4C945B1C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EE8A-CED5-4CBC-A578-2339B1A9DAFF}" type="datetimeFigureOut">
              <a:rPr lang="en-GB" smtClean="0"/>
              <a:t>22/08/2018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969561-9756-4FCF-9815-753EA184B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D7EF75-B372-4CEB-8742-49109A851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159A7-0BCB-4A5A-8FFC-C5BEA6B893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3805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02145-91B9-49CF-9AE0-986F5AB4B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D4F1EA-0265-4DFA-A64C-90AAE0ED7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B1FBC5-AB32-4C7D-9500-7826BEAD0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EE8A-CED5-4CBC-A578-2339B1A9DAFF}" type="datetimeFigureOut">
              <a:rPr lang="en-GB" smtClean="0"/>
              <a:t>22/08/2018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BF52B-F683-4FFF-9099-6EB8E0C24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4A305D-B8F2-4E6E-8EFA-7688DE5DE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159A7-0BCB-4A5A-8FFC-C5BEA6B893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7002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E0A1C-61C6-4008-922C-06319A770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8047D-DB56-411C-B952-43805854BC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85751D-E509-4CE3-9C00-4E744874E5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C178BD-368F-43DB-B8BD-BCB74185B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EE8A-CED5-4CBC-A578-2339B1A9DAFF}" type="datetimeFigureOut">
              <a:rPr lang="en-GB" smtClean="0"/>
              <a:t>22/08/2018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ABA07B-5A89-4E01-A200-9D24A44D4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D31D35-BB2D-4BE7-8B3C-960BE3D66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159A7-0BCB-4A5A-8FFC-C5BEA6B893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2902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DF795-F6B7-4169-8F5E-7978BC08A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34490B-A530-4F1A-8977-E22C4A851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9BFFE7-7452-4711-A1A3-7902F1B880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72207F-4F8C-41CB-92AA-9552834FAC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77E5DB-BAE5-4C49-B43C-B8B6EC8EA6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65CA8B-1654-448D-AC67-F659F0EEC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EE8A-CED5-4CBC-A578-2339B1A9DAFF}" type="datetimeFigureOut">
              <a:rPr lang="en-GB" smtClean="0"/>
              <a:t>22/08/2018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80EB32-845B-49AD-99FC-437E898AD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217611-A9D1-4380-87AB-53D7E5D9F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159A7-0BCB-4A5A-8FFC-C5BEA6B893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2431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6F1A8-C937-42A8-AC58-036B7A45E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1E2989-B750-42C0-A6C1-33421A8DF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EE8A-CED5-4CBC-A578-2339B1A9DAFF}" type="datetimeFigureOut">
              <a:rPr lang="en-GB" smtClean="0"/>
              <a:t>22/08/2018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D08FB0-443C-4F6E-BEBA-16369D603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A186A5-75D8-4A07-BFED-D63538958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159A7-0BCB-4A5A-8FFC-C5BEA6B893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0161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CFE346-9B44-4380-89D6-ADBE870C6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EE8A-CED5-4CBC-A578-2339B1A9DAFF}" type="datetimeFigureOut">
              <a:rPr lang="en-GB" smtClean="0"/>
              <a:t>22/08/2018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691244-B67E-4A1B-A5D7-4CCE708CB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9950EF-CA5D-4E6A-84B8-828E18996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159A7-0BCB-4A5A-8FFC-C5BEA6B893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7352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02943-2F18-4F90-B165-4112F75D8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CF670-A5B8-4755-B265-1709B58FD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A10607-58BF-41AF-BC92-BECDDF7361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032FAC-51E1-4DB0-A303-629AD2632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EE8A-CED5-4CBC-A578-2339B1A9DAFF}" type="datetimeFigureOut">
              <a:rPr lang="en-GB" smtClean="0"/>
              <a:t>22/08/2018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99F352-49F7-4C53-B063-B5C36B0BF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A99671-C08F-4F15-B01A-FBAF9DB10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159A7-0BCB-4A5A-8FFC-C5BEA6B893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8452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E1EA6-BE51-4730-95A6-D70FFE3D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AEB27-662C-4BF8-86BF-F3EBEFA6D2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E534B0-1CBB-4459-A41F-7F27293928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D6D36-96D6-4C3B-81B5-DF7DDD5CC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EE8A-CED5-4CBC-A578-2339B1A9DAFF}" type="datetimeFigureOut">
              <a:rPr lang="en-GB" smtClean="0"/>
              <a:t>22/08/2018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C0CBD1-1E03-4E82-AF00-2B157A439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3E8052-613E-46CF-B517-436020A68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159A7-0BCB-4A5A-8FFC-C5BEA6B893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4624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77604C-7B1F-4BC3-92C4-9BFA6E11F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FE6DA1-9663-4B74-A266-D8EEDA439B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7135B7-167D-4AB5-880A-EA6E9B688E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FAEE8A-CED5-4CBC-A578-2339B1A9DAFF}" type="datetimeFigureOut">
              <a:rPr lang="en-GB" smtClean="0"/>
              <a:t>22/08/2018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5CFE8-0CCC-405A-BCB4-E0D82B48B0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81A436-5E26-4B92-AAEE-4F0BA66FEA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159A7-0BCB-4A5A-8FFC-C5BEA6B893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8337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03DDF-A5F0-4442-B025-8F071A88F7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b="1" dirty="0">
                <a:solidFill>
                  <a:schemeClr val="accent1"/>
                </a:solidFill>
                <a:latin typeface="+mn-lt"/>
              </a:rPr>
              <a:t>Margaret Hamilton</a:t>
            </a:r>
            <a:endParaRPr lang="en-GB" b="1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CA4DD0-A50A-44FE-A3E9-FF7DE5ACB5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Lightning talk by Szilvi</a:t>
            </a:r>
          </a:p>
          <a:p>
            <a:r>
              <a:rPr lang="hu-HU" dirty="0"/>
              <a:t>23/08/2018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4040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F453BE-966A-488E-B9B0-844B697B7C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00" b="28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027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0A2B76E-CD9E-403C-896C-0D3FCA2FE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>
                <a:solidFill>
                  <a:schemeClr val="accent1"/>
                </a:solidFill>
              </a:rPr>
              <a:t>MIT Instrumentation Lab</a:t>
            </a:r>
            <a:endParaRPr lang="en-GB" b="1" dirty="0">
              <a:solidFill>
                <a:schemeClr val="accent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4990645-55A7-405B-B1DC-117A29E9B9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hu-HU" dirty="0"/>
              <a:t>Hal Laning</a:t>
            </a:r>
          </a:p>
          <a:p>
            <a:pPr lvl="1"/>
            <a:r>
              <a:rPr lang="hu-HU" dirty="0"/>
              <a:t>MAC – MIT Algebraic Compiler</a:t>
            </a:r>
          </a:p>
          <a:p>
            <a:pPr lvl="1"/>
            <a:r>
              <a:rPr lang="hu-HU" dirty="0"/>
              <a:t>Executive and waitlist operating system</a:t>
            </a:r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DDECFF-5861-4516-99B7-33E271CB8B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467" y="1825625"/>
            <a:ext cx="4884047" cy="39380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092C07-F916-4378-A95C-1232F895E2A4}"/>
              </a:ext>
            </a:extLst>
          </p:cNvPr>
          <p:cNvSpPr txBox="1"/>
          <p:nvPr/>
        </p:nvSpPr>
        <p:spPr>
          <a:xfrm>
            <a:off x="9220200" y="5763709"/>
            <a:ext cx="19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Rope core memory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3057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IT Science Reporter—Computer for Apollo 1965">
            <a:hlinkClick r:id="" action="ppaction://media"/>
            <a:extLst>
              <a:ext uri="{FF2B5EF4-FFF2-40B4-BE49-F238E27FC236}">
                <a16:creationId xmlns:a16="http://schemas.microsoft.com/office/drawing/2014/main" id="{5A256AAF-324E-49BA-8BFE-BE17535D0D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00981" y="217804"/>
            <a:ext cx="8386916" cy="629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734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46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8838F5-44B1-47D1-9F9A-3A83C6C7DF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04" t="14363" r="24422" b="11729"/>
          <a:stretch/>
        </p:blipFill>
        <p:spPr>
          <a:xfrm>
            <a:off x="2318657" y="13074"/>
            <a:ext cx="7130143" cy="685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433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F67B82-F96B-4464-B619-928050F1F4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39" b="-1"/>
          <a:stretch/>
        </p:blipFill>
        <p:spPr>
          <a:xfrm>
            <a:off x="20" y="264410"/>
            <a:ext cx="12191980" cy="632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178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72D3CA9-7D12-4AA3-A7F2-5E3C6CDABA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51" y="0"/>
            <a:ext cx="5662305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603188-C511-4441-976A-88DC49A18B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229" y="0"/>
            <a:ext cx="47857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401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12B83-F211-4EF0-A832-E5F7FF800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594"/>
            <a:ext cx="10515600" cy="1325563"/>
          </a:xfrm>
        </p:spPr>
        <p:txBody>
          <a:bodyPr/>
          <a:lstStyle/>
          <a:p>
            <a:r>
              <a:rPr lang="hu-HU" b="1" dirty="0">
                <a:solidFill>
                  <a:schemeClr val="accent1"/>
                </a:solidFill>
              </a:rPr>
              <a:t>Mini bio</a:t>
            </a:r>
            <a:endParaRPr lang="en-GB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D196B-FA3D-44FB-BD37-67E11DEF42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hu-HU" dirty="0"/>
              <a:t>bachelor degree in mathematics</a:t>
            </a:r>
          </a:p>
          <a:p>
            <a:endParaRPr lang="hu-HU" dirty="0"/>
          </a:p>
          <a:p>
            <a:r>
              <a:rPr lang="hu-HU" dirty="0"/>
              <a:t>meteorology with Edward Lorenz</a:t>
            </a:r>
          </a:p>
          <a:p>
            <a:r>
              <a:rPr lang="hu-HU" dirty="0"/>
              <a:t>Semi-Automated Ground Environment</a:t>
            </a:r>
          </a:p>
          <a:p>
            <a:r>
              <a:rPr lang="hu-HU" dirty="0"/>
              <a:t>Americas Program for Orbital and Lunar Landing Operations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7337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12B83-F211-4EF0-A832-E5F7FF800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594"/>
            <a:ext cx="10515600" cy="1325563"/>
          </a:xfrm>
        </p:spPr>
        <p:txBody>
          <a:bodyPr/>
          <a:lstStyle/>
          <a:p>
            <a:r>
              <a:rPr lang="hu-HU" b="1" dirty="0">
                <a:solidFill>
                  <a:schemeClr val="accent1"/>
                </a:solidFill>
              </a:rPr>
              <a:t>Mini bio</a:t>
            </a:r>
            <a:endParaRPr lang="en-GB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D196B-FA3D-44FB-BD37-67E11DEF42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hu-HU" dirty="0"/>
              <a:t>bachelor degree in mathematics</a:t>
            </a:r>
          </a:p>
          <a:p>
            <a:endParaRPr lang="hu-HU" dirty="0"/>
          </a:p>
          <a:p>
            <a:r>
              <a:rPr lang="hu-HU" dirty="0">
                <a:solidFill>
                  <a:schemeClr val="accent1"/>
                </a:solidFill>
              </a:rPr>
              <a:t>meteorology with Edward Lorenz</a:t>
            </a:r>
          </a:p>
          <a:p>
            <a:r>
              <a:rPr lang="hu-HU" dirty="0"/>
              <a:t>Semi-Automated Ground Environment</a:t>
            </a:r>
          </a:p>
          <a:p>
            <a:r>
              <a:rPr lang="hu-HU" dirty="0"/>
              <a:t>Americas Program for Orbital and Lunar Landing Operations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7776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6651E-67A2-4464-84D8-927FA1CF3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Librascope's</a:t>
            </a:r>
            <a:r>
              <a:rPr lang="en-GB" dirty="0"/>
              <a:t> General Purpose computer</a:t>
            </a:r>
            <a:br>
              <a:rPr lang="en-GB" dirty="0"/>
            </a:br>
            <a:r>
              <a:rPr lang="hu-HU" b="1" dirty="0"/>
              <a:t>LGP-30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47BFC5-398F-48FD-8269-87EEFD1830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1" t="6779"/>
          <a:stretch/>
        </p:blipFill>
        <p:spPr>
          <a:xfrm>
            <a:off x="2594412" y="1573306"/>
            <a:ext cx="7358885" cy="47591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7DB323-9E5B-4F17-A04B-C9F0961344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412" y="1346873"/>
            <a:ext cx="7358885" cy="568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86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12B83-F211-4EF0-A832-E5F7FF800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594"/>
            <a:ext cx="10515600" cy="1325563"/>
          </a:xfrm>
        </p:spPr>
        <p:txBody>
          <a:bodyPr/>
          <a:lstStyle/>
          <a:p>
            <a:r>
              <a:rPr lang="hu-HU" b="1" dirty="0">
                <a:solidFill>
                  <a:schemeClr val="accent1"/>
                </a:solidFill>
              </a:rPr>
              <a:t>Mini bio</a:t>
            </a:r>
            <a:endParaRPr lang="en-GB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D196B-FA3D-44FB-BD37-67E11DEF42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hu-HU" dirty="0"/>
              <a:t>bachelor degree in mathematics</a:t>
            </a:r>
          </a:p>
          <a:p>
            <a:endParaRPr lang="hu-HU" dirty="0"/>
          </a:p>
          <a:p>
            <a:r>
              <a:rPr lang="hu-HU" dirty="0"/>
              <a:t>meteorology with Edward Lorenz</a:t>
            </a:r>
          </a:p>
          <a:p>
            <a:r>
              <a:rPr lang="hu-HU" dirty="0">
                <a:solidFill>
                  <a:schemeClr val="accent1"/>
                </a:solidFill>
              </a:rPr>
              <a:t>Semi-Automated Ground Environment (SAGE)</a:t>
            </a:r>
          </a:p>
          <a:p>
            <a:r>
              <a:rPr lang="hu-HU" dirty="0"/>
              <a:t>Americas Program for Orbital and Lunar Landing Operations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0666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F8893-D7B3-4277-8E1F-A0C6AAB83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hu-HU" dirty="0"/>
              <a:t>Semi Automated Ground Environment</a:t>
            </a:r>
            <a:endParaRPr lang="en-GB" dirty="0"/>
          </a:p>
        </p:txBody>
      </p:sp>
      <p:pic>
        <p:nvPicPr>
          <p:cNvPr id="1028" name="Picture 4" descr="https://upload.wikimedia.org/wikipedia/en/e/eb/Sage_typical_building.jpg">
            <a:extLst>
              <a:ext uri="{FF2B5EF4-FFF2-40B4-BE49-F238E27FC236}">
                <a16:creationId xmlns:a16="http://schemas.microsoft.com/office/drawing/2014/main" id="{BC1F05E7-499C-4132-B8C9-66FA459CF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038" y="1837830"/>
            <a:ext cx="5383924" cy="405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8867B8-2263-43A3-89F4-29044DA8F75A}"/>
              </a:ext>
            </a:extLst>
          </p:cNvPr>
          <p:cNvSpPr txBox="1"/>
          <p:nvPr/>
        </p:nvSpPr>
        <p:spPr>
          <a:xfrm>
            <a:off x="3404038" y="5810028"/>
            <a:ext cx="1450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AN/FSQ-7</a:t>
            </a:r>
            <a:endParaRPr lang="hu-HU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F37332-AE89-4425-B00C-F0E0873FB8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038" y="1422748"/>
            <a:ext cx="5732015" cy="44709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11FA81-11C6-42DC-9EED-5AA7F7CAEF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104" y="1422747"/>
            <a:ext cx="7873792" cy="447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738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12B83-F211-4EF0-A832-E5F7FF800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594"/>
            <a:ext cx="10515600" cy="1325563"/>
          </a:xfrm>
        </p:spPr>
        <p:txBody>
          <a:bodyPr/>
          <a:lstStyle/>
          <a:p>
            <a:r>
              <a:rPr lang="hu-HU" b="1" dirty="0">
                <a:solidFill>
                  <a:schemeClr val="accent1"/>
                </a:solidFill>
              </a:rPr>
              <a:t>Mini bio</a:t>
            </a:r>
            <a:endParaRPr lang="en-GB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D196B-FA3D-44FB-BD37-67E11DEF42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hu-HU" dirty="0"/>
              <a:t>bachelor degree in mathematics</a:t>
            </a:r>
          </a:p>
          <a:p>
            <a:endParaRPr lang="hu-HU" dirty="0"/>
          </a:p>
          <a:p>
            <a:r>
              <a:rPr lang="hu-HU" dirty="0"/>
              <a:t>meteorology with Edward Lorenz</a:t>
            </a:r>
          </a:p>
          <a:p>
            <a:r>
              <a:rPr lang="hu-HU" dirty="0"/>
              <a:t>Semi-Automated Ground Environment</a:t>
            </a:r>
          </a:p>
          <a:p>
            <a:r>
              <a:rPr lang="hu-HU" dirty="0">
                <a:solidFill>
                  <a:schemeClr val="accent1"/>
                </a:solidFill>
              </a:rPr>
              <a:t>Americas Program for Orbital and Lunar Landing Operations</a:t>
            </a:r>
            <a:endParaRPr lang="en-GB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498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C4AFDD-9FE3-4D9F-A1D8-404DF2174E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07"/>
          <a:stretch/>
        </p:blipFill>
        <p:spPr>
          <a:xfrm>
            <a:off x="0" y="0"/>
            <a:ext cx="129164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568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224</Words>
  <Application>Microsoft Office PowerPoint</Application>
  <PresentationFormat>Widescreen</PresentationFormat>
  <Paragraphs>58</Paragraphs>
  <Slides>14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Margaret Hamilton</vt:lpstr>
      <vt:lpstr>PowerPoint Presentation</vt:lpstr>
      <vt:lpstr>Mini bio</vt:lpstr>
      <vt:lpstr>Mini bio</vt:lpstr>
      <vt:lpstr>Librascope's General Purpose computer LGP-30</vt:lpstr>
      <vt:lpstr>Mini bio</vt:lpstr>
      <vt:lpstr>Semi Automated Ground Environment</vt:lpstr>
      <vt:lpstr>Mini bio</vt:lpstr>
      <vt:lpstr>PowerPoint Presentation</vt:lpstr>
      <vt:lpstr>PowerPoint Presentation</vt:lpstr>
      <vt:lpstr>MIT Instrumentation Lab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Margaret Hamilton</dc:title>
  <dc:creator>Acer</dc:creator>
  <cp:lastModifiedBy>Acer</cp:lastModifiedBy>
  <cp:revision>5</cp:revision>
  <dcterms:created xsi:type="dcterms:W3CDTF">2018-08-22T11:18:37Z</dcterms:created>
  <dcterms:modified xsi:type="dcterms:W3CDTF">2018-08-22T20:26:16Z</dcterms:modified>
</cp:coreProperties>
</file>